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907" autoAdjust="0"/>
    <p:restoredTop sz="79787" autoAdjust="0"/>
  </p:normalViewPr>
  <p:slideViewPr>
    <p:cSldViewPr snapToGrid="0" snapToObjects="1">
      <p:cViewPr varScale="1">
        <p:scale>
          <a:sx n="54" d="100"/>
          <a:sy n="54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2F42C5-54EC-4D3B-911B-6EEDDCCD117D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8711081-687B-4048-A9CC-769FBE1E285F}">
      <dgm:prSet phldrT="[Text]"/>
      <dgm:spPr/>
      <dgm:t>
        <a:bodyPr/>
        <a:lstStyle/>
        <a:p>
          <a:r>
            <a:rPr lang="en-GB" b="1" dirty="0" smtClean="0">
              <a:latin typeface="Myriad Pro"/>
            </a:rPr>
            <a:t>Default timeouts are provided to:</a:t>
          </a:r>
          <a:endParaRPr lang="en-GB" dirty="0"/>
        </a:p>
      </dgm:t>
    </dgm:pt>
    <dgm:pt modelId="{9B2EE7B8-38F0-4130-9C4B-4666B9B4A018}" type="parTrans" cxnId="{A9EBAD5C-471D-4E89-9947-78170FE34104}">
      <dgm:prSet/>
      <dgm:spPr/>
      <dgm:t>
        <a:bodyPr/>
        <a:lstStyle/>
        <a:p>
          <a:endParaRPr lang="en-GB"/>
        </a:p>
      </dgm:t>
    </dgm:pt>
    <dgm:pt modelId="{1EE62CB8-E57D-4A95-A187-2BC2A0454889}" type="sibTrans" cxnId="{A9EBAD5C-471D-4E89-9947-78170FE34104}">
      <dgm:prSet/>
      <dgm:spPr/>
      <dgm:t>
        <a:bodyPr/>
        <a:lstStyle/>
        <a:p>
          <a:endParaRPr lang="en-GB"/>
        </a:p>
      </dgm:t>
    </dgm:pt>
    <dgm:pt modelId="{C4800BA8-B219-42F6-9AAA-6339FD46AECD}">
      <dgm:prSet/>
      <dgm:spPr/>
      <dgm:t>
        <a:bodyPr/>
        <a:lstStyle/>
        <a:p>
          <a:r>
            <a:rPr lang="en-GB" smtClean="0">
              <a:latin typeface="Myriad Pro"/>
            </a:rPr>
            <a:t>Prevent residual subscriptions to back-end systems</a:t>
          </a:r>
          <a:endParaRPr lang="en-GB" dirty="0" smtClean="0">
            <a:latin typeface="Myriad Pro"/>
          </a:endParaRPr>
        </a:p>
      </dgm:t>
    </dgm:pt>
    <dgm:pt modelId="{D4ED36EF-AD96-4E07-819A-4D0B1330B14E}" type="parTrans" cxnId="{FD0DFF4A-AFF2-4EA5-9107-3836BEBF104E}">
      <dgm:prSet/>
      <dgm:spPr/>
      <dgm:t>
        <a:bodyPr/>
        <a:lstStyle/>
        <a:p>
          <a:endParaRPr lang="en-GB"/>
        </a:p>
      </dgm:t>
    </dgm:pt>
    <dgm:pt modelId="{34E930BD-5BE2-4F46-AE82-C0486C4027C3}" type="sibTrans" cxnId="{FD0DFF4A-AFF2-4EA5-9107-3836BEBF104E}">
      <dgm:prSet/>
      <dgm:spPr/>
      <dgm:t>
        <a:bodyPr/>
        <a:lstStyle/>
        <a:p>
          <a:endParaRPr lang="en-GB"/>
        </a:p>
      </dgm:t>
    </dgm:pt>
    <dgm:pt modelId="{08434F01-0AC9-4CBF-A882-9B5F79E31032}">
      <dgm:prSet/>
      <dgm:spPr/>
      <dgm:t>
        <a:bodyPr/>
        <a:lstStyle/>
        <a:p>
          <a:r>
            <a:rPr lang="en-GB" smtClean="0">
              <a:latin typeface="Myriad Pro"/>
            </a:rPr>
            <a:t>Remove residual records in Liberator’s cache</a:t>
          </a:r>
          <a:endParaRPr lang="en-GB" dirty="0" smtClean="0">
            <a:latin typeface="Myriad Pro"/>
          </a:endParaRPr>
        </a:p>
      </dgm:t>
    </dgm:pt>
    <dgm:pt modelId="{130F0B94-B8C6-487D-ABF6-456DB2014B83}" type="parTrans" cxnId="{ED8FCB4A-A11C-4FFF-BF1D-7CFF5F4EDDC6}">
      <dgm:prSet/>
      <dgm:spPr/>
      <dgm:t>
        <a:bodyPr/>
        <a:lstStyle/>
        <a:p>
          <a:endParaRPr lang="en-GB"/>
        </a:p>
      </dgm:t>
    </dgm:pt>
    <dgm:pt modelId="{42EC9C59-05E2-48F5-BD7D-57691EBF8D8E}" type="sibTrans" cxnId="{ED8FCB4A-A11C-4FFF-BF1D-7CFF5F4EDDC6}">
      <dgm:prSet/>
      <dgm:spPr/>
      <dgm:t>
        <a:bodyPr/>
        <a:lstStyle/>
        <a:p>
          <a:endParaRPr lang="en-GB"/>
        </a:p>
      </dgm:t>
    </dgm:pt>
    <dgm:pt modelId="{38B986DC-29B2-4237-88F9-0D3AE772C598}">
      <dgm:prSet/>
      <dgm:spPr/>
      <dgm:t>
        <a:bodyPr/>
        <a:lstStyle/>
        <a:p>
          <a:r>
            <a:rPr lang="en-GB" dirty="0" smtClean="0">
              <a:latin typeface="Myriad Pro"/>
            </a:rPr>
            <a:t>Balance cache hit ratios </a:t>
          </a:r>
          <a:r>
            <a:rPr lang="en-GB" dirty="0" err="1" smtClean="0">
              <a:latin typeface="Myriad Pro"/>
            </a:rPr>
            <a:t>vs</a:t>
          </a:r>
          <a:r>
            <a:rPr lang="en-GB" dirty="0" smtClean="0">
              <a:latin typeface="Myriad Pro"/>
            </a:rPr>
            <a:t> memory usage</a:t>
          </a:r>
        </a:p>
      </dgm:t>
    </dgm:pt>
    <dgm:pt modelId="{2C7383F0-1392-411C-A3C4-29DA096B125E}" type="parTrans" cxnId="{2D19AEA3-A6B1-4E1C-B660-EFED19E15EC3}">
      <dgm:prSet/>
      <dgm:spPr/>
      <dgm:t>
        <a:bodyPr/>
        <a:lstStyle/>
        <a:p>
          <a:endParaRPr lang="en-GB"/>
        </a:p>
      </dgm:t>
    </dgm:pt>
    <dgm:pt modelId="{EBAA4D43-E6BD-4485-A189-0D8DB5FC8B46}" type="sibTrans" cxnId="{2D19AEA3-A6B1-4E1C-B660-EFED19E15EC3}">
      <dgm:prSet/>
      <dgm:spPr/>
      <dgm:t>
        <a:bodyPr/>
        <a:lstStyle/>
        <a:p>
          <a:endParaRPr lang="en-GB"/>
        </a:p>
      </dgm:t>
    </dgm:pt>
    <dgm:pt modelId="{A485F544-A084-4D8F-9EC3-AD751AA63367}" type="pres">
      <dgm:prSet presAssocID="{052F42C5-54EC-4D3B-911B-6EEDDCCD117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7404BA3F-E933-49BC-80F8-61CA943A48DF}" type="pres">
      <dgm:prSet presAssocID="{A8711081-687B-4048-A9CC-769FBE1E285F}" presName="thickLine" presStyleLbl="alignNode1" presStyleIdx="0" presStyleCnt="4"/>
      <dgm:spPr/>
    </dgm:pt>
    <dgm:pt modelId="{86CA0F73-2CED-4116-B2E4-084DAE82F257}" type="pres">
      <dgm:prSet presAssocID="{A8711081-687B-4048-A9CC-769FBE1E285F}" presName="horz1" presStyleCnt="0"/>
      <dgm:spPr/>
    </dgm:pt>
    <dgm:pt modelId="{C0AC9C32-8292-4C83-8D3C-E8CFD6905617}" type="pres">
      <dgm:prSet presAssocID="{A8711081-687B-4048-A9CC-769FBE1E285F}" presName="tx1" presStyleLbl="revTx" presStyleIdx="0" presStyleCnt="4"/>
      <dgm:spPr/>
      <dgm:t>
        <a:bodyPr/>
        <a:lstStyle/>
        <a:p>
          <a:endParaRPr lang="en-GB"/>
        </a:p>
      </dgm:t>
    </dgm:pt>
    <dgm:pt modelId="{0B4EBB06-249A-4C5D-807C-78968814445C}" type="pres">
      <dgm:prSet presAssocID="{A8711081-687B-4048-A9CC-769FBE1E285F}" presName="vert1" presStyleCnt="0"/>
      <dgm:spPr/>
    </dgm:pt>
    <dgm:pt modelId="{F4D4C209-7E15-4769-BC0D-93CAC15C77A4}" type="pres">
      <dgm:prSet presAssocID="{C4800BA8-B219-42F6-9AAA-6339FD46AECD}" presName="thickLine" presStyleLbl="alignNode1" presStyleIdx="1" presStyleCnt="4"/>
      <dgm:spPr/>
    </dgm:pt>
    <dgm:pt modelId="{5F1344E4-E7C2-4C2C-A173-9563CB47D6AA}" type="pres">
      <dgm:prSet presAssocID="{C4800BA8-B219-42F6-9AAA-6339FD46AECD}" presName="horz1" presStyleCnt="0"/>
      <dgm:spPr/>
    </dgm:pt>
    <dgm:pt modelId="{22567183-AE17-49C9-97A3-19045F1C44A8}" type="pres">
      <dgm:prSet presAssocID="{C4800BA8-B219-42F6-9AAA-6339FD46AECD}" presName="tx1" presStyleLbl="revTx" presStyleIdx="1" presStyleCnt="4"/>
      <dgm:spPr/>
      <dgm:t>
        <a:bodyPr/>
        <a:lstStyle/>
        <a:p>
          <a:endParaRPr lang="en-GB"/>
        </a:p>
      </dgm:t>
    </dgm:pt>
    <dgm:pt modelId="{BC955EAC-F1C6-4355-B3FB-340D8026FD6E}" type="pres">
      <dgm:prSet presAssocID="{C4800BA8-B219-42F6-9AAA-6339FD46AECD}" presName="vert1" presStyleCnt="0"/>
      <dgm:spPr/>
    </dgm:pt>
    <dgm:pt modelId="{FCA4D3E9-AEAC-4207-913C-211343BBFC10}" type="pres">
      <dgm:prSet presAssocID="{08434F01-0AC9-4CBF-A882-9B5F79E31032}" presName="thickLine" presStyleLbl="alignNode1" presStyleIdx="2" presStyleCnt="4"/>
      <dgm:spPr/>
    </dgm:pt>
    <dgm:pt modelId="{E67A1C88-1EF2-489D-A718-849D811DE77D}" type="pres">
      <dgm:prSet presAssocID="{08434F01-0AC9-4CBF-A882-9B5F79E31032}" presName="horz1" presStyleCnt="0"/>
      <dgm:spPr/>
    </dgm:pt>
    <dgm:pt modelId="{4A31D323-8EE8-4725-BA2D-139BF105D85A}" type="pres">
      <dgm:prSet presAssocID="{08434F01-0AC9-4CBF-A882-9B5F79E31032}" presName="tx1" presStyleLbl="revTx" presStyleIdx="2" presStyleCnt="4"/>
      <dgm:spPr/>
      <dgm:t>
        <a:bodyPr/>
        <a:lstStyle/>
        <a:p>
          <a:endParaRPr lang="en-GB"/>
        </a:p>
      </dgm:t>
    </dgm:pt>
    <dgm:pt modelId="{0926DA32-3D3F-41DD-AB8A-8CAB33818832}" type="pres">
      <dgm:prSet presAssocID="{08434F01-0AC9-4CBF-A882-9B5F79E31032}" presName="vert1" presStyleCnt="0"/>
      <dgm:spPr/>
    </dgm:pt>
    <dgm:pt modelId="{281AD09A-DB30-4379-A10E-6DFB55B5E247}" type="pres">
      <dgm:prSet presAssocID="{38B986DC-29B2-4237-88F9-0D3AE772C598}" presName="thickLine" presStyleLbl="alignNode1" presStyleIdx="3" presStyleCnt="4"/>
      <dgm:spPr/>
    </dgm:pt>
    <dgm:pt modelId="{292D27FE-5B6B-41D0-8092-BB04600EED9C}" type="pres">
      <dgm:prSet presAssocID="{38B986DC-29B2-4237-88F9-0D3AE772C598}" presName="horz1" presStyleCnt="0"/>
      <dgm:spPr/>
    </dgm:pt>
    <dgm:pt modelId="{08CE130C-3228-4D51-A64B-A56AA47DB4E9}" type="pres">
      <dgm:prSet presAssocID="{38B986DC-29B2-4237-88F9-0D3AE772C598}" presName="tx1" presStyleLbl="revTx" presStyleIdx="3" presStyleCnt="4"/>
      <dgm:spPr/>
      <dgm:t>
        <a:bodyPr/>
        <a:lstStyle/>
        <a:p>
          <a:endParaRPr lang="en-GB"/>
        </a:p>
      </dgm:t>
    </dgm:pt>
    <dgm:pt modelId="{EC30CF4B-9AAE-4F35-903F-EC68E3450F83}" type="pres">
      <dgm:prSet presAssocID="{38B986DC-29B2-4237-88F9-0D3AE772C598}" presName="vert1" presStyleCnt="0"/>
      <dgm:spPr/>
    </dgm:pt>
  </dgm:ptLst>
  <dgm:cxnLst>
    <dgm:cxn modelId="{FD0DFF4A-AFF2-4EA5-9107-3836BEBF104E}" srcId="{052F42C5-54EC-4D3B-911B-6EEDDCCD117D}" destId="{C4800BA8-B219-42F6-9AAA-6339FD46AECD}" srcOrd="1" destOrd="0" parTransId="{D4ED36EF-AD96-4E07-819A-4D0B1330B14E}" sibTransId="{34E930BD-5BE2-4F46-AE82-C0486C4027C3}"/>
    <dgm:cxn modelId="{F9C9DF98-5C1E-49BD-879E-EC84745866DD}" type="presOf" srcId="{08434F01-0AC9-4CBF-A882-9B5F79E31032}" destId="{4A31D323-8EE8-4725-BA2D-139BF105D85A}" srcOrd="0" destOrd="0" presId="urn:microsoft.com/office/officeart/2008/layout/LinedList"/>
    <dgm:cxn modelId="{B56E7D3B-EF38-4864-A1E2-56B01E757900}" type="presOf" srcId="{C4800BA8-B219-42F6-9AAA-6339FD46AECD}" destId="{22567183-AE17-49C9-97A3-19045F1C44A8}" srcOrd="0" destOrd="0" presId="urn:microsoft.com/office/officeart/2008/layout/LinedList"/>
    <dgm:cxn modelId="{F224194B-7F31-444D-ADA7-8FFBC7E721A9}" type="presOf" srcId="{38B986DC-29B2-4237-88F9-0D3AE772C598}" destId="{08CE130C-3228-4D51-A64B-A56AA47DB4E9}" srcOrd="0" destOrd="0" presId="urn:microsoft.com/office/officeart/2008/layout/LinedList"/>
    <dgm:cxn modelId="{ED8FCB4A-A11C-4FFF-BF1D-7CFF5F4EDDC6}" srcId="{052F42C5-54EC-4D3B-911B-6EEDDCCD117D}" destId="{08434F01-0AC9-4CBF-A882-9B5F79E31032}" srcOrd="2" destOrd="0" parTransId="{130F0B94-B8C6-487D-ABF6-456DB2014B83}" sibTransId="{42EC9C59-05E2-48F5-BD7D-57691EBF8D8E}"/>
    <dgm:cxn modelId="{2D19AEA3-A6B1-4E1C-B660-EFED19E15EC3}" srcId="{052F42C5-54EC-4D3B-911B-6EEDDCCD117D}" destId="{38B986DC-29B2-4237-88F9-0D3AE772C598}" srcOrd="3" destOrd="0" parTransId="{2C7383F0-1392-411C-A3C4-29DA096B125E}" sibTransId="{EBAA4D43-E6BD-4485-A189-0D8DB5FC8B46}"/>
    <dgm:cxn modelId="{145F5014-365A-4045-897B-A108CC390228}" type="presOf" srcId="{052F42C5-54EC-4D3B-911B-6EEDDCCD117D}" destId="{A485F544-A084-4D8F-9EC3-AD751AA63367}" srcOrd="0" destOrd="0" presId="urn:microsoft.com/office/officeart/2008/layout/LinedList"/>
    <dgm:cxn modelId="{5DC0C4D3-8041-44C1-A052-5CBA5F62632D}" type="presOf" srcId="{A8711081-687B-4048-A9CC-769FBE1E285F}" destId="{C0AC9C32-8292-4C83-8D3C-E8CFD6905617}" srcOrd="0" destOrd="0" presId="urn:microsoft.com/office/officeart/2008/layout/LinedList"/>
    <dgm:cxn modelId="{A9EBAD5C-471D-4E89-9947-78170FE34104}" srcId="{052F42C5-54EC-4D3B-911B-6EEDDCCD117D}" destId="{A8711081-687B-4048-A9CC-769FBE1E285F}" srcOrd="0" destOrd="0" parTransId="{9B2EE7B8-38F0-4130-9C4B-4666B9B4A018}" sibTransId="{1EE62CB8-E57D-4A95-A187-2BC2A0454889}"/>
    <dgm:cxn modelId="{5EE170FF-07AB-4041-81CD-70B11C7090E1}" type="presParOf" srcId="{A485F544-A084-4D8F-9EC3-AD751AA63367}" destId="{7404BA3F-E933-49BC-80F8-61CA943A48DF}" srcOrd="0" destOrd="0" presId="urn:microsoft.com/office/officeart/2008/layout/LinedList"/>
    <dgm:cxn modelId="{07112044-BC17-4CC7-879D-C2C421CAF936}" type="presParOf" srcId="{A485F544-A084-4D8F-9EC3-AD751AA63367}" destId="{86CA0F73-2CED-4116-B2E4-084DAE82F257}" srcOrd="1" destOrd="0" presId="urn:microsoft.com/office/officeart/2008/layout/LinedList"/>
    <dgm:cxn modelId="{358C3F2D-2DA9-487B-A90B-7F5F7CFC2EE9}" type="presParOf" srcId="{86CA0F73-2CED-4116-B2E4-084DAE82F257}" destId="{C0AC9C32-8292-4C83-8D3C-E8CFD6905617}" srcOrd="0" destOrd="0" presId="urn:microsoft.com/office/officeart/2008/layout/LinedList"/>
    <dgm:cxn modelId="{C8662952-0D99-4A4F-B998-92098052E59A}" type="presParOf" srcId="{86CA0F73-2CED-4116-B2E4-084DAE82F257}" destId="{0B4EBB06-249A-4C5D-807C-78968814445C}" srcOrd="1" destOrd="0" presId="urn:microsoft.com/office/officeart/2008/layout/LinedList"/>
    <dgm:cxn modelId="{35FFF4B4-597D-4398-AFF6-F84AB90E4F62}" type="presParOf" srcId="{A485F544-A084-4D8F-9EC3-AD751AA63367}" destId="{F4D4C209-7E15-4769-BC0D-93CAC15C77A4}" srcOrd="2" destOrd="0" presId="urn:microsoft.com/office/officeart/2008/layout/LinedList"/>
    <dgm:cxn modelId="{90023EC9-F278-4958-8035-C449A0D035D6}" type="presParOf" srcId="{A485F544-A084-4D8F-9EC3-AD751AA63367}" destId="{5F1344E4-E7C2-4C2C-A173-9563CB47D6AA}" srcOrd="3" destOrd="0" presId="urn:microsoft.com/office/officeart/2008/layout/LinedList"/>
    <dgm:cxn modelId="{802F9641-05D7-4C6B-A406-35E361DDA116}" type="presParOf" srcId="{5F1344E4-E7C2-4C2C-A173-9563CB47D6AA}" destId="{22567183-AE17-49C9-97A3-19045F1C44A8}" srcOrd="0" destOrd="0" presId="urn:microsoft.com/office/officeart/2008/layout/LinedList"/>
    <dgm:cxn modelId="{BAB66815-63C4-4B80-9B72-96176FF58079}" type="presParOf" srcId="{5F1344E4-E7C2-4C2C-A173-9563CB47D6AA}" destId="{BC955EAC-F1C6-4355-B3FB-340D8026FD6E}" srcOrd="1" destOrd="0" presId="urn:microsoft.com/office/officeart/2008/layout/LinedList"/>
    <dgm:cxn modelId="{DF33F3E1-71F5-4E64-A199-2C83FD20B144}" type="presParOf" srcId="{A485F544-A084-4D8F-9EC3-AD751AA63367}" destId="{FCA4D3E9-AEAC-4207-913C-211343BBFC10}" srcOrd="4" destOrd="0" presId="urn:microsoft.com/office/officeart/2008/layout/LinedList"/>
    <dgm:cxn modelId="{3C3DC026-0671-4C34-B8C2-A9DC370680D0}" type="presParOf" srcId="{A485F544-A084-4D8F-9EC3-AD751AA63367}" destId="{E67A1C88-1EF2-489D-A718-849D811DE77D}" srcOrd="5" destOrd="0" presId="urn:microsoft.com/office/officeart/2008/layout/LinedList"/>
    <dgm:cxn modelId="{0CC5BA20-369A-4BEA-BA5B-017E976363C3}" type="presParOf" srcId="{E67A1C88-1EF2-489D-A718-849D811DE77D}" destId="{4A31D323-8EE8-4725-BA2D-139BF105D85A}" srcOrd="0" destOrd="0" presId="urn:microsoft.com/office/officeart/2008/layout/LinedList"/>
    <dgm:cxn modelId="{C890D699-CF99-486A-9FAC-7424C80F6BAF}" type="presParOf" srcId="{E67A1C88-1EF2-489D-A718-849D811DE77D}" destId="{0926DA32-3D3F-41DD-AB8A-8CAB33818832}" srcOrd="1" destOrd="0" presId="urn:microsoft.com/office/officeart/2008/layout/LinedList"/>
    <dgm:cxn modelId="{581DDD1C-51C3-479E-9371-C6495E488922}" type="presParOf" srcId="{A485F544-A084-4D8F-9EC3-AD751AA63367}" destId="{281AD09A-DB30-4379-A10E-6DFB55B5E247}" srcOrd="6" destOrd="0" presId="urn:microsoft.com/office/officeart/2008/layout/LinedList"/>
    <dgm:cxn modelId="{A3384E18-5947-4963-B786-BC368E79DCBF}" type="presParOf" srcId="{A485F544-A084-4D8F-9EC3-AD751AA63367}" destId="{292D27FE-5B6B-41D0-8092-BB04600EED9C}" srcOrd="7" destOrd="0" presId="urn:microsoft.com/office/officeart/2008/layout/LinedList"/>
    <dgm:cxn modelId="{B9BD1C43-DDE6-4CE0-9FF9-52AC956C60C2}" type="presParOf" srcId="{292D27FE-5B6B-41D0-8092-BB04600EED9C}" destId="{08CE130C-3228-4D51-A64B-A56AA47DB4E9}" srcOrd="0" destOrd="0" presId="urn:microsoft.com/office/officeart/2008/layout/LinedList"/>
    <dgm:cxn modelId="{73E14EFF-48C6-49BB-B80E-50659E86CF9E}" type="presParOf" srcId="{292D27FE-5B6B-41D0-8092-BB04600EED9C}" destId="{EC30CF4B-9AAE-4F35-903F-EC68E3450F8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4BA3F-E933-49BC-80F8-61CA943A48DF}">
      <dsp:nvSpPr>
        <dsp:cNvPr id="0" name=""/>
        <dsp:cNvSpPr/>
      </dsp:nvSpPr>
      <dsp:spPr>
        <a:xfrm>
          <a:off x="0" y="0"/>
          <a:ext cx="6096000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AC9C32-8292-4C83-8D3C-E8CFD6905617}">
      <dsp:nvSpPr>
        <dsp:cNvPr id="0" name=""/>
        <dsp:cNvSpPr/>
      </dsp:nvSpPr>
      <dsp:spPr>
        <a:xfrm>
          <a:off x="0" y="0"/>
          <a:ext cx="6096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b="1" kern="1200" dirty="0" smtClean="0">
              <a:latin typeface="Myriad Pro"/>
            </a:rPr>
            <a:t>Default timeouts are provided to:</a:t>
          </a:r>
          <a:endParaRPr lang="en-GB" sz="2900" kern="1200" dirty="0"/>
        </a:p>
      </dsp:txBody>
      <dsp:txXfrm>
        <a:off x="0" y="0"/>
        <a:ext cx="6096000" cy="1016000"/>
      </dsp:txXfrm>
    </dsp:sp>
    <dsp:sp modelId="{F4D4C209-7E15-4769-BC0D-93CAC15C77A4}">
      <dsp:nvSpPr>
        <dsp:cNvPr id="0" name=""/>
        <dsp:cNvSpPr/>
      </dsp:nvSpPr>
      <dsp:spPr>
        <a:xfrm>
          <a:off x="0" y="1016000"/>
          <a:ext cx="6096000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567183-AE17-49C9-97A3-19045F1C44A8}">
      <dsp:nvSpPr>
        <dsp:cNvPr id="0" name=""/>
        <dsp:cNvSpPr/>
      </dsp:nvSpPr>
      <dsp:spPr>
        <a:xfrm>
          <a:off x="0" y="1016000"/>
          <a:ext cx="6096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smtClean="0">
              <a:latin typeface="Myriad Pro"/>
            </a:rPr>
            <a:t>Prevent residual subscriptions to back-end systems</a:t>
          </a:r>
          <a:endParaRPr lang="en-GB" sz="2900" kern="1200" dirty="0" smtClean="0">
            <a:latin typeface="Myriad Pro"/>
          </a:endParaRPr>
        </a:p>
      </dsp:txBody>
      <dsp:txXfrm>
        <a:off x="0" y="1016000"/>
        <a:ext cx="6096000" cy="1016000"/>
      </dsp:txXfrm>
    </dsp:sp>
    <dsp:sp modelId="{FCA4D3E9-AEAC-4207-913C-211343BBFC10}">
      <dsp:nvSpPr>
        <dsp:cNvPr id="0" name=""/>
        <dsp:cNvSpPr/>
      </dsp:nvSpPr>
      <dsp:spPr>
        <a:xfrm>
          <a:off x="0" y="2032000"/>
          <a:ext cx="6096000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31D323-8EE8-4725-BA2D-139BF105D85A}">
      <dsp:nvSpPr>
        <dsp:cNvPr id="0" name=""/>
        <dsp:cNvSpPr/>
      </dsp:nvSpPr>
      <dsp:spPr>
        <a:xfrm>
          <a:off x="0" y="2032000"/>
          <a:ext cx="6096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smtClean="0">
              <a:latin typeface="Myriad Pro"/>
            </a:rPr>
            <a:t>Remove residual records in Liberator’s cache</a:t>
          </a:r>
          <a:endParaRPr lang="en-GB" sz="2900" kern="1200" dirty="0" smtClean="0">
            <a:latin typeface="Myriad Pro"/>
          </a:endParaRPr>
        </a:p>
      </dsp:txBody>
      <dsp:txXfrm>
        <a:off x="0" y="2032000"/>
        <a:ext cx="6096000" cy="1016000"/>
      </dsp:txXfrm>
    </dsp:sp>
    <dsp:sp modelId="{281AD09A-DB30-4379-A10E-6DFB55B5E247}">
      <dsp:nvSpPr>
        <dsp:cNvPr id="0" name=""/>
        <dsp:cNvSpPr/>
      </dsp:nvSpPr>
      <dsp:spPr>
        <a:xfrm>
          <a:off x="0" y="3047999"/>
          <a:ext cx="6096000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CE130C-3228-4D51-A64B-A56AA47DB4E9}">
      <dsp:nvSpPr>
        <dsp:cNvPr id="0" name=""/>
        <dsp:cNvSpPr/>
      </dsp:nvSpPr>
      <dsp:spPr>
        <a:xfrm>
          <a:off x="0" y="3047999"/>
          <a:ext cx="6096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>
              <a:latin typeface="Myriad Pro"/>
            </a:rPr>
            <a:t>Balance cache hit ratios </a:t>
          </a:r>
          <a:r>
            <a:rPr lang="en-GB" sz="2900" kern="1200" dirty="0" err="1" smtClean="0">
              <a:latin typeface="Myriad Pro"/>
            </a:rPr>
            <a:t>vs</a:t>
          </a:r>
          <a:r>
            <a:rPr lang="en-GB" sz="2900" kern="1200" dirty="0" smtClean="0">
              <a:latin typeface="Myriad Pro"/>
            </a:rPr>
            <a:t> memory usage</a:t>
          </a:r>
        </a:p>
      </dsp:txBody>
      <dsp:txXfrm>
        <a:off x="0" y="3047999"/>
        <a:ext cx="6096000" cy="101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A3FEA7-61F0-4020-9D3D-EF12A8ED6B23}" type="slidenum">
              <a:rPr lang="en-GB" smtClean="0">
                <a:latin typeface="Arial" pitchFamily="34" charset="0"/>
              </a:rPr>
              <a:pPr/>
              <a:t>1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/>
              <a:pPr algn="r"/>
              <a:t>3</a:t>
            </a:fld>
            <a:endParaRPr lang="en-GB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>
                <a:solidFill>
                  <a:prstClr val="black"/>
                </a:solidFill>
              </a:rPr>
              <a:pPr algn="r"/>
              <a:t>4</a:t>
            </a:fld>
            <a:endParaRPr lang="en-GB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>
                <a:solidFill>
                  <a:prstClr val="black"/>
                </a:solidFill>
              </a:rPr>
              <a:pPr algn="r"/>
              <a:t>5</a:t>
            </a:fld>
            <a:endParaRPr lang="en-GB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>
                <a:solidFill>
                  <a:prstClr val="black"/>
                </a:solidFill>
              </a:rPr>
              <a:pPr algn="r"/>
              <a:t>6</a:t>
            </a:fld>
            <a:endParaRPr lang="en-GB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>
                <a:solidFill>
                  <a:prstClr val="black"/>
                </a:solidFill>
              </a:rPr>
              <a:pPr algn="r"/>
              <a:t>7</a:t>
            </a:fld>
            <a:endParaRPr lang="en-GB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65733F-E5CA-407E-8ED6-BE05ED2636F0}" type="slidenum">
              <a:rPr lang="en-GB" sz="1200">
                <a:solidFill>
                  <a:prstClr val="black"/>
                </a:solidFill>
              </a:rPr>
              <a:pPr algn="r"/>
              <a:t>8</a:t>
            </a:fld>
            <a:endParaRPr lang="en-GB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GB" smtClean="0">
                <a:latin typeface="Myriad Pro"/>
              </a:rPr>
              <a:t>Caplin Platform Training</a:t>
            </a:r>
            <a:endParaRPr lang="en-GB" dirty="0" smtClean="0">
              <a:latin typeface="Myriad Pro"/>
            </a:endParaRPr>
          </a:p>
        </p:txBody>
      </p:sp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dirty="0" smtClean="0">
                <a:latin typeface="Myriad Pro"/>
              </a:rPr>
              <a:t>Subscription Timeouts</a:t>
            </a:r>
          </a:p>
        </p:txBody>
      </p:sp>
    </p:spTree>
    <p:extLst>
      <p:ext uri="{BB962C8B-B14F-4D97-AF65-F5344CB8AC3E}">
        <p14:creationId xmlns:p14="http://schemas.microsoft.com/office/powerpoint/2010/main" val="17322148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81013" y="2185256"/>
            <a:ext cx="8280400" cy="5488722"/>
          </a:xfrm>
        </p:spPr>
        <p:txBody>
          <a:bodyPr/>
          <a:lstStyle/>
          <a:p>
            <a:pPr eaLnBrk="1" hangingPunct="1"/>
            <a:endParaRPr lang="en-GB" sz="2800" dirty="0" smtClean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3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rgbClr val="FFFFFF">
                    <a:lumMod val="50000"/>
                  </a:srgbClr>
                </a:solidFill>
              </a:rPr>
              <a:t>© 2012 CAPLIN SYSTEMS LTD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3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9557B9F-171D-4833-8D44-40277A0B0A3C}" type="slidenum">
              <a:rPr lang="en-GB">
                <a:solidFill>
                  <a:srgbClr val="808080">
                    <a:lumMod val="20000"/>
                    <a:lumOff val="80000"/>
                  </a:srgbClr>
                </a:solidFill>
                <a:latin typeface="Arial" pitchFamily="34" charset="0"/>
              </a:rPr>
              <a:pPr>
                <a:defRPr/>
              </a:pPr>
              <a:t>2</a:t>
            </a:fld>
            <a:endParaRPr lang="en-GB" dirty="0">
              <a:solidFill>
                <a:srgbClr val="808080">
                  <a:lumMod val="20000"/>
                  <a:lumOff val="80000"/>
                </a:srgbClr>
              </a:solidFill>
              <a:latin typeface="Arial" pitchFamily="34" charset="0"/>
            </a:endParaRPr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5767388" y="6381328"/>
            <a:ext cx="3376612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 spc="25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1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25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3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51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5649" algn="l" defTabSz="914259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2780" algn="l" defTabSz="914259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99908" algn="l" defTabSz="914259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039" algn="l" defTabSz="914259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>
                <a:solidFill>
                  <a:srgbClr val="FFFFFF">
                    <a:lumMod val="50000"/>
                  </a:srgbClr>
                </a:solidFill>
              </a:rPr>
              <a:t>EXTERNAL INSTITUTIONAL CLIENTS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Subscription Timeouts</a:t>
            </a:r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59468567"/>
              </p:ext>
            </p:extLst>
          </p:nvPr>
        </p:nvGraphicFramePr>
        <p:xfrm>
          <a:off x="1524000" y="146208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24718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18436" name="Title 45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GB" dirty="0" smtClean="0">
                <a:latin typeface="Myriad Pro"/>
              </a:rPr>
              <a:t>Subscription Requests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51620" y="1988840"/>
            <a:ext cx="6579753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6200000" flipH="1">
            <a:off x="-264503" y="4815151"/>
            <a:ext cx="2556283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933078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+mn-lt"/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  <a:latin typeface="+mn-lt"/>
              </a:rPr>
              <a:t>Client Applications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+mn-lt"/>
              </a:rPr>
              <a:t>Liberator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+mn-lt"/>
              </a:rPr>
              <a:t>DataSource Adaptor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531976" y="152078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chemeClr val="tx1"/>
                </a:solidFill>
                <a:latin typeface="+mn-lt"/>
              </a:rPr>
              <a:t>Subscribe to /FX/GBPUSD</a:t>
            </a:r>
            <a:endParaRPr lang="en-GB" sz="1600" b="1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7836236" y="2131268"/>
            <a:ext cx="804216" cy="158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74" name="Rectangle 73"/>
          <p:cNvSpPr/>
          <p:nvPr/>
        </p:nvSpPr>
        <p:spPr>
          <a:xfrm>
            <a:off x="7731373" y="1808820"/>
            <a:ext cx="909079" cy="282001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  <a:latin typeface="+mn-lt"/>
              </a:rPr>
              <a:t>Subscribe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 rot="10800000" flipV="1">
            <a:off x="7785503" y="2708920"/>
            <a:ext cx="816220" cy="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84" name="Rectangle 83"/>
          <p:cNvSpPr/>
          <p:nvPr/>
        </p:nvSpPr>
        <p:spPr>
          <a:xfrm>
            <a:off x="7776356" y="2456892"/>
            <a:ext cx="909079" cy="282001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050" dirty="0" smtClean="0">
                <a:solidFill>
                  <a:schemeClr val="tx1"/>
                </a:solidFill>
              </a:rPr>
              <a:t>Market data</a:t>
            </a:r>
            <a:endParaRPr lang="en-GB" sz="105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 rot="10800000" flipV="1">
            <a:off x="1044850" y="5307238"/>
            <a:ext cx="4375055" cy="29973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92" name="Rectangle 91"/>
          <p:cNvSpPr/>
          <p:nvPr/>
        </p:nvSpPr>
        <p:spPr>
          <a:xfrm>
            <a:off x="1531976" y="224086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chemeClr val="tx1"/>
                </a:solidFill>
                <a:latin typeface="+mn-lt"/>
              </a:rPr>
              <a:t>/FX/GBPUSD price update</a:t>
            </a:r>
            <a:endParaRPr lang="en-GB" sz="1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531976" y="4329100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chemeClr val="tx1"/>
                </a:solidFill>
              </a:rPr>
              <a:t>Subscribe to /FX/GBPUSD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531976" y="4791121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chemeClr val="tx1"/>
                </a:solidFill>
              </a:rPr>
              <a:t>/FX/GBPUSD price update</a:t>
            </a:r>
            <a:endParaRPr lang="en-GB" sz="1600" b="1" dirty="0">
              <a:solidFill>
                <a:schemeClr val="tx1"/>
              </a:solidFill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3D3E"/>
              </a:clrFrom>
              <a:clrTo>
                <a:srgbClr val="F23D3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4401108"/>
            <a:ext cx="487856" cy="62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Arrow Connector 42"/>
          <p:cNvCxnSpPr/>
          <p:nvPr/>
        </p:nvCxnSpPr>
        <p:spPr>
          <a:xfrm>
            <a:off x="1044848" y="4845218"/>
            <a:ext cx="4375056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cxnSp>
        <p:nvCxnSpPr>
          <p:cNvPr id="47" name="Straight Connector 46"/>
          <p:cNvCxnSpPr/>
          <p:nvPr/>
        </p:nvCxnSpPr>
        <p:spPr>
          <a:xfrm rot="16200000" flipH="1">
            <a:off x="38803" y="2784232"/>
            <a:ext cx="2225633" cy="1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10800000" flipV="1">
            <a:off x="1151621" y="2708915"/>
            <a:ext cx="6564625" cy="2997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86" name="Can 85"/>
          <p:cNvSpPr/>
          <p:nvPr/>
        </p:nvSpPr>
        <p:spPr>
          <a:xfrm>
            <a:off x="5472100" y="2840875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5688124" y="2822963"/>
            <a:ext cx="1309388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chemeClr val="tx1"/>
                </a:solidFill>
              </a:rPr>
              <a:t>Last value cache</a:t>
            </a:r>
            <a:endParaRPr lang="en-GB" sz="105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5634754" y="2811538"/>
            <a:ext cx="119984" cy="58764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102" name="Can 101"/>
          <p:cNvSpPr/>
          <p:nvPr/>
        </p:nvSpPr>
        <p:spPr>
          <a:xfrm>
            <a:off x="5544108" y="5037119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ectangle 102"/>
          <p:cNvSpPr/>
          <p:nvPr/>
        </p:nvSpPr>
        <p:spPr>
          <a:xfrm>
            <a:off x="5746888" y="5019207"/>
            <a:ext cx="1309388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chemeClr val="tx1"/>
                </a:solidFill>
              </a:rPr>
              <a:t>Last value cache</a:t>
            </a:r>
            <a:endParaRPr lang="en-GB" sz="105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104" name="Straight Arrow Connector 103"/>
          <p:cNvCxnSpPr/>
          <p:nvPr/>
        </p:nvCxnSpPr>
        <p:spPr>
          <a:xfrm rot="5400000">
            <a:off x="5454734" y="5187802"/>
            <a:ext cx="119984" cy="58764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</p:spTree>
    <p:extLst>
      <p:ext uri="{BB962C8B-B14F-4D97-AF65-F5344CB8AC3E}">
        <p14:creationId xmlns:p14="http://schemas.microsoft.com/office/powerpoint/2010/main" val="11034436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029697" y="1988840"/>
            <a:ext cx="6701676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6" idx="2"/>
          </p:cNvCxnSpPr>
          <p:nvPr/>
        </p:nvCxnSpPr>
        <p:spPr>
          <a:xfrm rot="16200000" flipH="1">
            <a:off x="-1211993" y="3867666"/>
            <a:ext cx="4451254" cy="5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789980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Client Application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Liberator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DataSource Adaptor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531976" y="1520788"/>
            <a:ext cx="2926717" cy="690107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Subscribe to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7836236" y="2131268"/>
            <a:ext cx="804216" cy="158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74" name="Rectangle 73"/>
          <p:cNvSpPr/>
          <p:nvPr/>
        </p:nvSpPr>
        <p:spPr>
          <a:xfrm>
            <a:off x="7731373" y="1808820"/>
            <a:ext cx="909079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Subscribe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812360" y="2462923"/>
            <a:ext cx="1068117" cy="42601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050" dirty="0" err="1" smtClean="0">
                <a:solidFill>
                  <a:srgbClr val="000000"/>
                </a:solidFill>
              </a:rPr>
              <a:t>ZZzzzzzz</a:t>
            </a:r>
            <a:r>
              <a:rPr lang="en-GB" sz="1050" dirty="0" smtClean="0">
                <a:solidFill>
                  <a:srgbClr val="000000"/>
                </a:solidFill>
              </a:rPr>
              <a:t>....</a:t>
            </a:r>
          </a:p>
          <a:p>
            <a:pPr algn="ctr"/>
            <a:endParaRPr lang="en-GB" sz="1050" dirty="0" smtClean="0">
              <a:solidFill>
                <a:srgbClr val="000000"/>
              </a:solidFill>
            </a:endParaRPr>
          </a:p>
          <a:p>
            <a:pPr algn="ctr"/>
            <a:r>
              <a:rPr lang="en-GB" sz="1050" dirty="0" smtClean="0">
                <a:solidFill>
                  <a:srgbClr val="000000"/>
                </a:solidFill>
              </a:rPr>
              <a:t>No response</a:t>
            </a:r>
            <a:endParaRPr lang="en-GB" sz="1050" dirty="0">
              <a:solidFill>
                <a:srgbClr val="000000"/>
              </a:solidFill>
            </a:endParaRPr>
          </a:p>
        </p:txBody>
      </p:sp>
      <p:cxnSp>
        <p:nvCxnSpPr>
          <p:cNvPr id="90" name="Straight Arrow Connector 89"/>
          <p:cNvCxnSpPr/>
          <p:nvPr/>
        </p:nvCxnSpPr>
        <p:spPr>
          <a:xfrm flipH="1">
            <a:off x="1044849" y="4545124"/>
            <a:ext cx="4375051" cy="29973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93" name="Rectangle 92"/>
          <p:cNvSpPr/>
          <p:nvPr/>
        </p:nvSpPr>
        <p:spPr>
          <a:xfrm>
            <a:off x="1531976" y="3969060"/>
            <a:ext cx="2926717" cy="690107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/FX/GBPUSD: Not Found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43" name="Right Brace 42"/>
          <p:cNvSpPr/>
          <p:nvPr/>
        </p:nvSpPr>
        <p:spPr>
          <a:xfrm>
            <a:off x="5472100" y="2168860"/>
            <a:ext cx="180020" cy="237626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5436096" y="3219007"/>
            <a:ext cx="1800200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request timeout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26" name="Title 45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Myriad Pro"/>
              </a:rPr>
              <a:t>Request Timeout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051404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51620" y="1988840"/>
            <a:ext cx="4268280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933078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Client Applications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Liberator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DataSource Adaptor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531976" y="152078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Discard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7836236" y="4327512"/>
            <a:ext cx="804216" cy="158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74" name="Rectangle 73"/>
          <p:cNvSpPr/>
          <p:nvPr/>
        </p:nvSpPr>
        <p:spPr>
          <a:xfrm>
            <a:off x="7731373" y="4005064"/>
            <a:ext cx="909079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Discard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1151615" y="1671420"/>
            <a:ext cx="10" cy="442188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5472101" y="4077072"/>
            <a:ext cx="2259272" cy="144016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87" name="Rectangle 86"/>
          <p:cNvSpPr/>
          <p:nvPr/>
        </p:nvSpPr>
        <p:spPr>
          <a:xfrm>
            <a:off x="5688124" y="4191115"/>
            <a:ext cx="936104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rgbClr val="000000"/>
                </a:solidFill>
              </a:rPr>
              <a:t>Clear last value cache</a:t>
            </a:r>
            <a:endParaRPr lang="en-GB" sz="1050" dirty="0">
              <a:solidFill>
                <a:srgbClr val="000000"/>
              </a:solidFill>
            </a:endParaRPr>
          </a:p>
        </p:txBody>
      </p:sp>
      <p:sp>
        <p:nvSpPr>
          <p:cNvPr id="51" name="Right Brace 50"/>
          <p:cNvSpPr/>
          <p:nvPr/>
        </p:nvSpPr>
        <p:spPr>
          <a:xfrm>
            <a:off x="5472100" y="2168860"/>
            <a:ext cx="216024" cy="183620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5436096" y="2960948"/>
            <a:ext cx="176322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discard timeout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19106" y="2282903"/>
            <a:ext cx="1032514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050" i="1" dirty="0" smtClean="0">
                <a:solidFill>
                  <a:srgbClr val="000000"/>
                </a:solidFill>
              </a:rPr>
              <a:t>Last client subscribed to GBPUSD</a:t>
            </a:r>
            <a:endParaRPr lang="en-GB" sz="1050" i="1" dirty="0">
              <a:solidFill>
                <a:srgbClr val="000000"/>
              </a:solidFill>
            </a:endParaRPr>
          </a:p>
        </p:txBody>
      </p:sp>
      <p:sp>
        <p:nvSpPr>
          <p:cNvPr id="56" name="Can 55"/>
          <p:cNvSpPr/>
          <p:nvPr/>
        </p:nvSpPr>
        <p:spPr>
          <a:xfrm>
            <a:off x="5508104" y="4185084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rgbClr val="FF0000"/>
                </a:solidFill>
              </a:rPr>
              <a:t>x</a:t>
            </a:r>
            <a:endParaRPr lang="en-GB" sz="1000" dirty="0">
              <a:solidFill>
                <a:srgbClr val="FF0000"/>
              </a:solidFill>
            </a:endParaRPr>
          </a:p>
        </p:txBody>
      </p:sp>
      <p:sp>
        <p:nvSpPr>
          <p:cNvPr id="27" name="Title 45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Myriad Pro"/>
              </a:rPr>
              <a:t>Discard Timeout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5702058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ight Brace 50"/>
          <p:cNvSpPr/>
          <p:nvPr/>
        </p:nvSpPr>
        <p:spPr>
          <a:xfrm>
            <a:off x="5472100" y="2168860"/>
            <a:ext cx="216024" cy="174025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5419900" y="3471035"/>
            <a:ext cx="304228" cy="61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51620" y="1988840"/>
            <a:ext cx="4268280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013637" y="3223407"/>
            <a:ext cx="3" cy="2869887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933078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Client Applications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Liberator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DataSource Adaptor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531976" y="152078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Discard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10800000" flipV="1">
            <a:off x="1044850" y="3909113"/>
            <a:ext cx="4375055" cy="29973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93" name="Rectangle 92"/>
          <p:cNvSpPr/>
          <p:nvPr/>
        </p:nvSpPr>
        <p:spPr>
          <a:xfrm>
            <a:off x="1531976" y="2852936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Subscribe to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531976" y="3392996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/FX/GBPUSD price update</a:t>
            </a:r>
            <a:endParaRPr lang="en-GB" sz="1600" b="1" dirty="0">
              <a:solidFill>
                <a:srgbClr val="000000"/>
              </a:solidFill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3D3E"/>
              </a:clrFrom>
              <a:clrTo>
                <a:srgbClr val="F23D3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2996952"/>
            <a:ext cx="487856" cy="62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Arrow Connector 42"/>
          <p:cNvCxnSpPr/>
          <p:nvPr/>
        </p:nvCxnSpPr>
        <p:spPr>
          <a:xfrm>
            <a:off x="1044848" y="3369054"/>
            <a:ext cx="4535264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cxnSp>
        <p:nvCxnSpPr>
          <p:cNvPr id="47" name="Straight Connector 46"/>
          <p:cNvCxnSpPr/>
          <p:nvPr/>
        </p:nvCxnSpPr>
        <p:spPr>
          <a:xfrm>
            <a:off x="1151615" y="1671420"/>
            <a:ext cx="1" cy="893484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5580112" y="3310557"/>
            <a:ext cx="324036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200" i="1" dirty="0" smtClean="0">
                <a:solidFill>
                  <a:srgbClr val="000000"/>
                </a:solidFill>
              </a:rPr>
              <a:t>timeout cancelled</a:t>
            </a:r>
            <a:endParaRPr lang="en-GB" sz="1600" i="1" dirty="0">
              <a:solidFill>
                <a:srgbClr val="000000"/>
              </a:solidFill>
            </a:endParaRPr>
          </a:p>
        </p:txBody>
      </p:sp>
      <p:sp>
        <p:nvSpPr>
          <p:cNvPr id="40" name="Can 39"/>
          <p:cNvSpPr/>
          <p:nvPr/>
        </p:nvSpPr>
        <p:spPr>
          <a:xfrm>
            <a:off x="5544108" y="3560955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746888" y="3543043"/>
            <a:ext cx="1309388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rgbClr val="000000"/>
                </a:solidFill>
              </a:rPr>
              <a:t>Last value cache</a:t>
            </a:r>
            <a:endParaRPr lang="en-GB" sz="1050" dirty="0">
              <a:solidFill>
                <a:srgbClr val="00000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rot="5400000">
            <a:off x="5454734" y="3711638"/>
            <a:ext cx="119984" cy="58764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48" name="Rectangle 47"/>
          <p:cNvSpPr/>
          <p:nvPr/>
        </p:nvSpPr>
        <p:spPr>
          <a:xfrm>
            <a:off x="5688124" y="2924944"/>
            <a:ext cx="324036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discard timeout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32" name="Title 45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Myriad Pro"/>
              </a:rPr>
              <a:t>Discard Timeout Cancellation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732757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51620" y="1988840"/>
            <a:ext cx="4268280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6200000" flipH="1">
            <a:off x="-264503" y="4815151"/>
            <a:ext cx="2556283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933078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Client Applications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Liberator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DataSource Adaptor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531976" y="152078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Discard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7836236" y="2131268"/>
            <a:ext cx="804216" cy="158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74" name="Rectangle 73"/>
          <p:cNvSpPr/>
          <p:nvPr/>
        </p:nvSpPr>
        <p:spPr>
          <a:xfrm>
            <a:off x="7731373" y="1808820"/>
            <a:ext cx="909079" cy="282001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Subscribe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 rot="10800000" flipV="1">
            <a:off x="7785503" y="2708920"/>
            <a:ext cx="816220" cy="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84" name="Rectangle 83"/>
          <p:cNvSpPr/>
          <p:nvPr/>
        </p:nvSpPr>
        <p:spPr>
          <a:xfrm>
            <a:off x="7776356" y="2456892"/>
            <a:ext cx="909079" cy="282001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050" dirty="0" smtClean="0">
                <a:solidFill>
                  <a:srgbClr val="000000"/>
                </a:solidFill>
              </a:rPr>
              <a:t>Market data</a:t>
            </a:r>
            <a:endParaRPr lang="en-GB" sz="1050" dirty="0">
              <a:solidFill>
                <a:srgbClr val="000000"/>
              </a:solidFill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 rot="10800000" flipV="1">
            <a:off x="1044850" y="5307238"/>
            <a:ext cx="4375055" cy="29973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92" name="Rectangle 91"/>
          <p:cNvSpPr/>
          <p:nvPr/>
        </p:nvSpPr>
        <p:spPr>
          <a:xfrm>
            <a:off x="1531976" y="2240868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/FX/GBPUSD price update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531976" y="4329100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Subscribe to /FX/GBPUSD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531976" y="4791121"/>
            <a:ext cx="2926717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/FX/GBPUSD price update</a:t>
            </a:r>
            <a:endParaRPr lang="en-GB" sz="1600" b="1" dirty="0">
              <a:solidFill>
                <a:srgbClr val="000000"/>
              </a:solidFill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3D3E"/>
              </a:clrFrom>
              <a:clrTo>
                <a:srgbClr val="F23D3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4401108"/>
            <a:ext cx="487856" cy="62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Arrow Connector 42"/>
          <p:cNvCxnSpPr/>
          <p:nvPr/>
        </p:nvCxnSpPr>
        <p:spPr>
          <a:xfrm>
            <a:off x="1044848" y="4845218"/>
            <a:ext cx="4375056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cxnSp>
        <p:nvCxnSpPr>
          <p:cNvPr id="47" name="Straight Connector 46"/>
          <p:cNvCxnSpPr/>
          <p:nvPr/>
        </p:nvCxnSpPr>
        <p:spPr>
          <a:xfrm rot="16200000" flipH="1">
            <a:off x="38803" y="2784232"/>
            <a:ext cx="2225633" cy="1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10800000" flipV="1">
            <a:off x="1151621" y="2708915"/>
            <a:ext cx="6564625" cy="29978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86" name="Can 85"/>
          <p:cNvSpPr/>
          <p:nvPr/>
        </p:nvSpPr>
        <p:spPr>
          <a:xfrm>
            <a:off x="5472100" y="2840875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5688124" y="2822963"/>
            <a:ext cx="1309388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rgbClr val="000000"/>
                </a:solidFill>
              </a:rPr>
              <a:t>Last value cache</a:t>
            </a:r>
            <a:endParaRPr lang="en-GB" sz="1050" dirty="0">
              <a:solidFill>
                <a:srgbClr val="000000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5634754" y="2811538"/>
            <a:ext cx="119984" cy="58764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102" name="Can 101"/>
          <p:cNvSpPr/>
          <p:nvPr/>
        </p:nvSpPr>
        <p:spPr>
          <a:xfrm>
            <a:off x="5544108" y="5037119"/>
            <a:ext cx="180020" cy="222054"/>
          </a:xfrm>
          <a:prstGeom prst="can">
            <a:avLst/>
          </a:prstGeom>
          <a:solidFill>
            <a:schemeClr val="accent3">
              <a:lumMod val="8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746888" y="5019207"/>
            <a:ext cx="1309388" cy="28200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050" dirty="0" smtClean="0">
                <a:solidFill>
                  <a:srgbClr val="000000"/>
                </a:solidFill>
              </a:rPr>
              <a:t>Last value cache</a:t>
            </a:r>
            <a:endParaRPr lang="en-GB" sz="1050" dirty="0">
              <a:solidFill>
                <a:srgbClr val="000000"/>
              </a:solidFill>
            </a:endParaRPr>
          </a:p>
        </p:txBody>
      </p:sp>
      <p:cxnSp>
        <p:nvCxnSpPr>
          <p:cNvPr id="104" name="Straight Arrow Connector 103"/>
          <p:cNvCxnSpPr/>
          <p:nvPr/>
        </p:nvCxnSpPr>
        <p:spPr>
          <a:xfrm rot="5400000">
            <a:off x="5454734" y="5187802"/>
            <a:ext cx="119984" cy="58764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40" name="Title 45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Myriad Pro"/>
              </a:rPr>
              <a:t>Discard Timeout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36560584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25"/>
          <p:cNvSpPr txBox="1">
            <a:spLocks noChangeArrowheads="1"/>
          </p:cNvSpPr>
          <p:nvPr/>
        </p:nvSpPr>
        <p:spPr bwMode="auto">
          <a:xfrm>
            <a:off x="2258409" y="6315725"/>
            <a:ext cx="25656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RTTP (HTTPS) </a:t>
            </a:r>
          </a:p>
        </p:txBody>
      </p:sp>
      <p:sp>
        <p:nvSpPr>
          <p:cNvPr id="55" name="Rectangle 96"/>
          <p:cNvSpPr>
            <a:spLocks/>
          </p:cNvSpPr>
          <p:nvPr/>
        </p:nvSpPr>
        <p:spPr bwMode="auto">
          <a:xfrm rot="16200000">
            <a:off x="3051732" y="3725127"/>
            <a:ext cx="4464501" cy="2718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190500"/>
          <a:extLst/>
        </p:spPr>
        <p:txBody>
          <a:bodyPr lIns="50793" tIns="50793" rIns="50793" bIns="50793" anchor="ctr"/>
          <a:lstStyle/>
          <a:p>
            <a:pPr algn="ctr">
              <a:defRPr/>
            </a:pPr>
            <a:r>
              <a:rPr lang="en-US" sz="1400" b="1" spc="2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INTERNET</a:t>
            </a:r>
            <a:endParaRPr lang="en-US" sz="1400" spc="24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5722" y="1296989"/>
            <a:ext cx="8280400" cy="467995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lIns="91421" tIns="45711" rIns="91421" bIns="45711"/>
          <a:lstStyle/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buFont typeface="Arial" pitchFamily="34" charset="0"/>
              <a:buChar char="•"/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  <a:p>
            <a:pPr marL="342830" indent="-342830">
              <a:spcBef>
                <a:spcPct val="20000"/>
              </a:spcBef>
              <a:buClr>
                <a:srgbClr val="A844A8"/>
              </a:buClr>
              <a:defRPr/>
            </a:pPr>
            <a:endParaRPr lang="en-GB" sz="2800" kern="0" dirty="0">
              <a:solidFill>
                <a:srgbClr val="E6E6E6"/>
              </a:solidFill>
              <a:latin typeface="Myriad Pro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029697" y="1988840"/>
            <a:ext cx="4442403" cy="0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2B2B"/>
              </a:clrFrom>
              <a:clrTo>
                <a:srgbClr val="FF2B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517" y="1592796"/>
            <a:ext cx="582095" cy="6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5292081" y="6315725"/>
            <a:ext cx="2880319" cy="4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2400" b="1" dirty="0" smtClean="0">
                <a:solidFill>
                  <a:srgbClr val="FFFFFF">
                    <a:lumMod val="50000"/>
                  </a:srgbClr>
                </a:solidFill>
                <a:latin typeface="Calibri" pitchFamily="34" charset="0"/>
              </a:rPr>
              <a:t>DataSource (TCP/IP)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013637" y="6309320"/>
            <a:ext cx="4406263" cy="1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6" idx="2"/>
          </p:cNvCxnSpPr>
          <p:nvPr/>
        </p:nvCxnSpPr>
        <p:spPr>
          <a:xfrm rot="16200000" flipH="1">
            <a:off x="-1211993" y="3867666"/>
            <a:ext cx="4451254" cy="5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18642" y="951935"/>
            <a:ext cx="1789980" cy="69010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StreamLink </a:t>
            </a:r>
          </a:p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Client Application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3187652" y="3861046"/>
            <a:ext cx="4464501" cy="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35996" y="1124744"/>
            <a:ext cx="1353932" cy="286288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Liberator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544105" y="3861045"/>
            <a:ext cx="4464501" cy="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70496" y="1010700"/>
            <a:ext cx="1353932" cy="438079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DataSource Adaptor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871700" y="1838793"/>
            <a:ext cx="3256049" cy="690107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Connection Loss Detected </a:t>
            </a:r>
            <a:endParaRPr lang="en-GB" sz="1600" b="1" dirty="0">
              <a:solidFill>
                <a:srgbClr val="000000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5419903" y="6307733"/>
            <a:ext cx="2365600" cy="1588"/>
          </a:xfrm>
          <a:prstGeom prst="straightConnector1">
            <a:avLst/>
          </a:prstGeom>
          <a:ln w="25400" cmpd="dbl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  <a:scene3d>
            <a:camera prst="orthographic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5688124" y="5403189"/>
            <a:ext cx="2463959" cy="690107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600" b="1" dirty="0" smtClean="0">
                <a:solidFill>
                  <a:srgbClr val="000000"/>
                </a:solidFill>
              </a:rPr>
              <a:t>Discard all objects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34" name="Right Brace 33"/>
          <p:cNvSpPr/>
          <p:nvPr/>
        </p:nvSpPr>
        <p:spPr>
          <a:xfrm>
            <a:off x="5472100" y="2168861"/>
            <a:ext cx="216024" cy="151216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5688124" y="2816932"/>
            <a:ext cx="324036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session timeout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47" name="Right Brace 46"/>
          <p:cNvSpPr/>
          <p:nvPr/>
        </p:nvSpPr>
        <p:spPr>
          <a:xfrm>
            <a:off x="5472100" y="3717032"/>
            <a:ext cx="216024" cy="151216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5688124" y="4365104"/>
            <a:ext cx="324036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discard timeout</a:t>
            </a:r>
            <a:endParaRPr lang="en-GB" sz="1600" dirty="0">
              <a:solidFill>
                <a:srgbClr val="000000"/>
              </a:solidFill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419900" y="5487259"/>
            <a:ext cx="2356454" cy="101981"/>
          </a:xfrm>
          <a:prstGeom prst="straightConnector1">
            <a:avLst/>
          </a:prstGeom>
          <a:noFill/>
          <a:ln w="22225">
            <a:solidFill>
              <a:schemeClr val="bg2">
                <a:lumMod val="75000"/>
              </a:schemeClr>
            </a:solidFill>
            <a:prstDash val="sysDash"/>
            <a:round/>
            <a:headEnd/>
            <a:tailEnd type="triangle" w="lg" len="med"/>
          </a:ln>
          <a:scene3d>
            <a:camera prst="orthographicFront"/>
            <a:lightRig rig="threePt" dir="t"/>
          </a:scene3d>
        </p:spPr>
      </p:cxnSp>
      <p:sp>
        <p:nvSpPr>
          <p:cNvPr id="53" name="Rectangle 52"/>
          <p:cNvSpPr/>
          <p:nvPr/>
        </p:nvSpPr>
        <p:spPr>
          <a:xfrm>
            <a:off x="2831758" y="177281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x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4" name="Right Brace 53"/>
          <p:cNvSpPr/>
          <p:nvPr/>
        </p:nvSpPr>
        <p:spPr>
          <a:xfrm rot="10800000" flipH="1">
            <a:off x="5463716" y="5261219"/>
            <a:ext cx="152400" cy="152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688124" y="5229199"/>
            <a:ext cx="3240360" cy="2264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r>
              <a:rPr lang="en-GB" sz="1200" dirty="0" smtClean="0">
                <a:solidFill>
                  <a:srgbClr val="000000"/>
                </a:solidFill>
              </a:rPr>
              <a:t>∂</a:t>
            </a:r>
            <a:r>
              <a:rPr lang="en-GB" sz="1200" i="1" dirty="0" smtClean="0">
                <a:solidFill>
                  <a:srgbClr val="000000"/>
                </a:solidFill>
              </a:rPr>
              <a:t>t</a:t>
            </a:r>
            <a:r>
              <a:rPr lang="en-GB" sz="1200" dirty="0" smtClean="0">
                <a:solidFill>
                  <a:srgbClr val="000000"/>
                </a:solidFill>
              </a:rPr>
              <a:t>: discard batching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28" name="Title 45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Myriad Pro"/>
              </a:rPr>
              <a:t>Session Timeout</a:t>
            </a:r>
            <a:endParaRPr lang="en-GB" sz="800" dirty="0">
              <a:solidFill>
                <a:srgbClr val="3D3B36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6464399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282</Words>
  <Application>Microsoft Office PowerPoint</Application>
  <PresentationFormat>On-screen Show (4:3)</PresentationFormat>
  <Paragraphs>120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4-3-pp-pres</vt:lpstr>
      <vt:lpstr>Subscription Timeouts</vt:lpstr>
      <vt:lpstr>Subscription Timeouts</vt:lpstr>
      <vt:lpstr>Subscription Requests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2013-11-05T06:20:14Z</dcterms:created>
  <dcterms:modified xsi:type="dcterms:W3CDTF">2013-11-05T06:20:18Z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